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75" r:id="rId8"/>
    <p:sldId id="266" r:id="rId9"/>
    <p:sldId id="265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59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710"/>
  </p:normalViewPr>
  <p:slideViewPr>
    <p:cSldViewPr snapToGrid="0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72796-741E-3CDE-2343-0C967105D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2D9437-37ED-3636-CAAD-99B9E1323F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AAB76-F909-8328-CD41-3DBC930FA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0CFEB-9BE7-1673-6739-3CA66EA60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BBF2CF-8DC8-A3E1-10C3-6CC59041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598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393C4-8D7A-C04C-9491-67AD49624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F153F-BC88-8F12-E9E9-A0BF371E10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8DE51-DF89-D9CD-BE97-2F19A5946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D8035-44C8-4DB3-6724-130F38F5B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3AD48-D977-C6C1-A8DB-CDC9D946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40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CEEDAC-FBDB-A307-8F7F-EFCD8E63E4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09137-FEAD-E106-C787-7BCE80C4C1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3B7482-72B6-9056-B50B-64DDE4943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130D3-63BF-06C2-3E69-0AF15E083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E8C4C-2E08-22BC-7151-E4D15D0D2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57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0EB43-15B0-C67A-4619-B6BFB5FA8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0E0B5-B134-D608-1232-6706F426F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B044B-2FEE-800E-8E7C-0BCB607AB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DCF74-D1D7-F483-DBF4-E4C50507D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10259-6C98-B866-3530-E75DB1945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2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DC4D9-1031-380B-E38F-FCAEEC54C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3058D-8092-1AEF-DFCC-964C4DA05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041B1-08C4-7562-DB8D-629409C91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907EB-2AEC-7FC1-8010-5EF3B73D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019F6-A209-4567-9048-B284A199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4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E7672-0BB6-7ECA-72B7-26A307AF7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4841A-D878-13CF-B737-EC398230E7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573F5-7FA6-5FEE-C58A-1C983EC0C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A7D7D-B1AB-3872-BA07-D3C8EF6F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B606B-A9D1-9647-9C6C-8AC2DCB8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27E8E-3C8A-7850-7AB1-876A4AD7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01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C5D27-6D2C-AC1C-26BD-C01AB2A39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1E9B9-9210-A04A-5BAA-8E85460AF6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A19D4D-868C-907D-B821-1B7CC475B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B68952-21FB-029D-84BC-65DB8D6E7E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39E997-809E-FD58-45D1-B2C5CB989E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153FA6-CDDA-E26B-56F7-36CE3ACA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2DE72E-F390-829F-FA8F-DFA404880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3A16F0-60FF-21E3-1881-C934C3F3B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85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7B5CF-B33B-7992-D252-B7487F2A9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C6DB6F-0C2D-F68A-0433-D534DB03B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FB7D85-289D-3780-B03F-B44DD9407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16922F-E3A5-F2C7-AEA7-CC9F48C6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41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261D90-0459-AEBF-3A30-7D43B5027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7542B0-4C78-7BA2-6586-4172CCE5E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CA3B2-7015-1F56-85AC-852F3B8B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8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54C4A-303D-B77F-2C6E-BEA0B48BE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A7D65-D33F-F12C-1D6C-370A7AAB10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AE67C-4002-68BC-AB4F-2E344C602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32995E-FFF8-8BFF-4B87-25E70D505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D7C80-7A63-C18F-AE25-181053FF7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807BD-6B88-F831-B863-76DC37D3F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2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A08B2-F1C0-4912-DBE1-6B3925BDE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EE82E7-5757-6513-8F91-5F75039421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7DE6B-7149-6107-4842-8334E6EEE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829D5-6364-AE53-36F0-B7A8A9BE1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0179A-73E9-3814-CA18-B11C20B37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DE1E9-9221-0C59-F2CA-A8D121046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07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808A7-4ACA-003A-F201-2C9DA0E20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331EC-F1BB-67C3-A9C1-D4CA8E626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400EB-B858-6C59-53F8-6B2F6F66EB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C5276-E60A-4246-BECE-A969A3C2345D}" type="datetimeFigureOut">
              <a:rPr lang="en-US" smtClean="0"/>
              <a:t>11/15/22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A8965-FCD5-B5D3-2C1F-01324E681A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0B6DA-BCBA-B638-7509-28CFE88B0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BE314-3FA9-E24F-813C-CC527982B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1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combuild.wsgc.com/jenkins/job/trigger-ManifestDeployer/build?delay=0sec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commerce-ecom-app-shop-eqa2.services.west.nonprod.wsgc.com/" TargetMode="External"/><Relationship Id="rId2" Type="http://schemas.openxmlformats.org/officeDocument/2006/relationships/hyperlink" Target="https://github.wsgc.com/eCommerce-Kedarnath/etcd-syncappconfig-k8s-package/blob/all-nonprod-session/src/main/helm/config/qa45/values.ya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commerce-ecom-app-shop-eqa3.services.west.nonprod.wsgc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combuild.wsgc.com/jenkins/job/trigger-ManifestDeployer/build?delay=0sec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wsgc.com/display/ES/QA+Deployment+Matrix" TargetMode="External"/><Relationship Id="rId2" Type="http://schemas.openxmlformats.org/officeDocument/2006/relationships/hyperlink" Target="https://confluence.wsgc.com/display/TAH/Manifest+Config+Drift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wsgc.com/eCommerce-DevOps/env-manifest" TargetMode="External"/><Relationship Id="rId2" Type="http://schemas.openxmlformats.org/officeDocument/2006/relationships/hyperlink" Target="https://confluence.wsgc.com/display/TAH/Manifest+User+guid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combuild.wsgc.com/jenkins/job/trigger-ManifestDeployer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wsgc.com/eCommerce-DevOps/env-manifest/blob/release/manifest/qa45/qa45-services-manifest.ya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wsgc.com/eCommerce-DevOps/env-manifest/blob/release/manifest/qa2/qa2-services-manifest.ya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wsgc.com/eCommerce-DevOps/env-manifest/blob/release/manifest/shared-registry.yaml" TargetMode="External"/><Relationship Id="rId2" Type="http://schemas.openxmlformats.org/officeDocument/2006/relationships/hyperlink" Target="https://github.wsgc.com/eCommerce-DevOps/env-manifest/blob/release/manifest/qa45/qa45-services-manifest.yaml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A0A05FF-4BA9-494B-9164-2AD5AB36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80"/>
            <a:ext cx="10086973" cy="6858958"/>
          </a:xfrm>
          <a:custGeom>
            <a:avLst/>
            <a:gdLst>
              <a:gd name="connsiteX0" fmla="*/ 2008921 w 10086973"/>
              <a:gd name="connsiteY0" fmla="*/ 0 h 6858958"/>
              <a:gd name="connsiteX1" fmla="*/ 5838793 w 10086973"/>
              <a:gd name="connsiteY1" fmla="*/ 0 h 6858958"/>
              <a:gd name="connsiteX2" fmla="*/ 6905021 w 10086973"/>
              <a:gd name="connsiteY2" fmla="*/ 0 h 6858958"/>
              <a:gd name="connsiteX3" fmla="*/ 6910598 w 10086973"/>
              <a:gd name="connsiteY3" fmla="*/ 0 h 6858958"/>
              <a:gd name="connsiteX4" fmla="*/ 10086973 w 10086973"/>
              <a:gd name="connsiteY4" fmla="*/ 6858478 h 6858958"/>
              <a:gd name="connsiteX5" fmla="*/ 9324755 w 10086973"/>
              <a:gd name="connsiteY5" fmla="*/ 6858478 h 6858958"/>
              <a:gd name="connsiteX6" fmla="*/ 9324977 w 10086973"/>
              <a:gd name="connsiteY6" fmla="*/ 6858957 h 6858958"/>
              <a:gd name="connsiteX7" fmla="*/ 3359025 w 10086973"/>
              <a:gd name="connsiteY7" fmla="*/ 6858957 h 6858958"/>
              <a:gd name="connsiteX8" fmla="*/ 3359025 w 10086973"/>
              <a:gd name="connsiteY8" fmla="*/ 6858958 h 6858958"/>
              <a:gd name="connsiteX9" fmla="*/ 0 w 10086973"/>
              <a:gd name="connsiteY9" fmla="*/ 6858958 h 6858958"/>
              <a:gd name="connsiteX10" fmla="*/ 0 w 10086973"/>
              <a:gd name="connsiteY10" fmla="*/ 958 h 6858958"/>
              <a:gd name="connsiteX11" fmla="*/ 761996 w 10086973"/>
              <a:gd name="connsiteY11" fmla="*/ 958 h 6858958"/>
              <a:gd name="connsiteX12" fmla="*/ 761996 w 10086973"/>
              <a:gd name="connsiteY12" fmla="*/ 479 h 6858958"/>
              <a:gd name="connsiteX13" fmla="*/ 1246925 w 10086973"/>
              <a:gd name="connsiteY13" fmla="*/ 479 h 6858958"/>
              <a:gd name="connsiteX14" fmla="*/ 2008921 w 10086973"/>
              <a:gd name="connsiteY14" fmla="*/ 479 h 685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086973" h="6858958">
                <a:moveTo>
                  <a:pt x="2008921" y="0"/>
                </a:moveTo>
                <a:lnTo>
                  <a:pt x="5838793" y="0"/>
                </a:lnTo>
                <a:lnTo>
                  <a:pt x="6905021" y="0"/>
                </a:lnTo>
                <a:lnTo>
                  <a:pt x="6910598" y="0"/>
                </a:lnTo>
                <a:lnTo>
                  <a:pt x="10086973" y="6858478"/>
                </a:lnTo>
                <a:lnTo>
                  <a:pt x="9324755" y="6858478"/>
                </a:lnTo>
                <a:lnTo>
                  <a:pt x="9324977" y="6858957"/>
                </a:lnTo>
                <a:lnTo>
                  <a:pt x="3359025" y="6858957"/>
                </a:lnTo>
                <a:lnTo>
                  <a:pt x="3359025" y="6858958"/>
                </a:lnTo>
                <a:lnTo>
                  <a:pt x="0" y="6858958"/>
                </a:lnTo>
                <a:lnTo>
                  <a:pt x="0" y="958"/>
                </a:lnTo>
                <a:lnTo>
                  <a:pt x="761996" y="958"/>
                </a:lnTo>
                <a:lnTo>
                  <a:pt x="761996" y="479"/>
                </a:lnTo>
                <a:lnTo>
                  <a:pt x="1246925" y="479"/>
                </a:lnTo>
                <a:lnTo>
                  <a:pt x="2008921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8A5C7-D8FC-2D41-73E2-A00E5C9E8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425109"/>
            <a:ext cx="6777229" cy="3307656"/>
          </a:xfrm>
        </p:spPr>
        <p:txBody>
          <a:bodyPr anchor="t">
            <a:normAutofit/>
          </a:bodyPr>
          <a:lstStyle/>
          <a:p>
            <a:pPr algn="l"/>
            <a:r>
              <a:rPr lang="en-US" sz="7400" dirty="0"/>
              <a:t>Welcome to </a:t>
            </a:r>
            <a:r>
              <a:rPr lang="en-US" sz="7400" dirty="0" err="1"/>
              <a:t>eCom</a:t>
            </a:r>
            <a:r>
              <a:rPr lang="en-US" sz="7400" dirty="0"/>
              <a:t> Manifest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6CEF7-D7E8-E776-519D-4F70F8CE0A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125235"/>
            <a:ext cx="5596128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800"/>
              <a:t>Developer Onboarding</a:t>
            </a:r>
          </a:p>
        </p:txBody>
      </p:sp>
    </p:spTree>
    <p:extLst>
      <p:ext uri="{BB962C8B-B14F-4D97-AF65-F5344CB8AC3E}">
        <p14:creationId xmlns:p14="http://schemas.microsoft.com/office/powerpoint/2010/main" val="969944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Manual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37247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Sometimes a manual run of the manifest deployer is needed in cases such as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Bedrock release build failed with part of manifest applied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Deploy latest rpm package for a VM application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Config drift</a:t>
            </a:r>
          </a:p>
          <a:p>
            <a:r>
              <a:rPr lang="en-US" sz="2000" dirty="0">
                <a:solidFill>
                  <a:srgbClr val="FFFFFF"/>
                </a:solidFill>
                <a:hlinkClick r:id="rId2"/>
              </a:rPr>
              <a:t>Manual Deployer job</a:t>
            </a:r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8C36B3D-9561-FE55-3C1F-CEFEAEDB9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572" y="3833716"/>
            <a:ext cx="5389702" cy="255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67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What to stop doing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Creating MEAD/TAH ticket for updating a particular service in an env to use specific branch and version of app and helm config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Creating MEAD/TAH ticket to update an env to start using instance x in place of instance y of a service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Directly using the </a:t>
            </a:r>
            <a:r>
              <a:rPr lang="en-US" sz="2000" dirty="0" err="1">
                <a:solidFill>
                  <a:schemeClr val="accent1"/>
                </a:solidFill>
              </a:rPr>
              <a:t>update_and_run_static_deployer</a:t>
            </a:r>
            <a:r>
              <a:rPr lang="en-US" sz="2000" dirty="0">
                <a:solidFill>
                  <a:schemeClr val="accent1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jenkins</a:t>
            </a:r>
            <a:r>
              <a:rPr lang="en-US" sz="2000" dirty="0">
                <a:solidFill>
                  <a:srgbClr val="FFFFFF"/>
                </a:solidFill>
              </a:rPr>
              <a:t> job for updating the static deployers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Manually configuring the static deployer job for an env and service</a:t>
            </a:r>
          </a:p>
        </p:txBody>
      </p:sp>
    </p:spTree>
    <p:extLst>
      <p:ext uri="{BB962C8B-B14F-4D97-AF65-F5344CB8AC3E}">
        <p14:creationId xmlns:p14="http://schemas.microsoft.com/office/powerpoint/2010/main" val="8159416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What to continue doing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Duplicate entry task to update </a:t>
            </a:r>
            <a:r>
              <a:rPr lang="en-US" sz="1800" dirty="0" err="1">
                <a:solidFill>
                  <a:srgbClr val="FFFFFF"/>
                </a:solidFill>
              </a:rPr>
              <a:t>mfe</a:t>
            </a:r>
            <a:r>
              <a:rPr lang="en-US" sz="1800" dirty="0">
                <a:solidFill>
                  <a:srgbClr val="FFFFFF"/>
                </a:solidFill>
              </a:rPr>
              <a:t> URIs in the </a:t>
            </a:r>
            <a:r>
              <a:rPr lang="en-US" sz="1800" dirty="0" err="1">
                <a:solidFill>
                  <a:srgbClr val="FFFFFF"/>
                </a:solidFill>
              </a:rPr>
              <a:t>etcd</a:t>
            </a:r>
            <a:r>
              <a:rPr lang="en-US" sz="1800" dirty="0">
                <a:solidFill>
                  <a:srgbClr val="FFFFFF"/>
                </a:solidFill>
              </a:rPr>
              <a:t>-</a:t>
            </a:r>
            <a:r>
              <a:rPr lang="en-US" sz="1800" dirty="0" err="1">
                <a:solidFill>
                  <a:srgbClr val="FFFFFF"/>
                </a:solidFill>
              </a:rPr>
              <a:t>syncapp</a:t>
            </a:r>
            <a:r>
              <a:rPr lang="en-US" sz="1800" dirty="0">
                <a:solidFill>
                  <a:srgbClr val="FFFFFF"/>
                </a:solidFill>
              </a:rPr>
              <a:t>-config repo branch as well in manifest (needed for a short period of time)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Example: Updating </a:t>
            </a:r>
            <a:r>
              <a:rPr lang="en-US" sz="1600" dirty="0" err="1">
                <a:solidFill>
                  <a:srgbClr val="FFFFFF"/>
                </a:solidFill>
              </a:rPr>
              <a:t>shopMfe</a:t>
            </a:r>
            <a:r>
              <a:rPr lang="en-US" sz="1600" dirty="0">
                <a:solidFill>
                  <a:srgbClr val="FFFFFF"/>
                </a:solidFill>
              </a:rPr>
              <a:t> URI in </a:t>
            </a:r>
            <a:r>
              <a:rPr lang="en-US" sz="1600" dirty="0">
                <a:solidFill>
                  <a:srgbClr val="FFFFFF"/>
                </a:solidFill>
                <a:hlinkClick r:id="rId2"/>
              </a:rPr>
              <a:t>all-nonprod-session</a:t>
            </a:r>
            <a:r>
              <a:rPr lang="en-US" sz="1600" dirty="0">
                <a:solidFill>
                  <a:srgbClr val="FFFFFF"/>
                </a:solidFill>
              </a:rPr>
              <a:t> branch in </a:t>
            </a:r>
            <a:r>
              <a:rPr lang="en-US" sz="1600" dirty="0" err="1">
                <a:solidFill>
                  <a:srgbClr val="FFFFFF"/>
                </a:solidFill>
              </a:rPr>
              <a:t>etcd</a:t>
            </a:r>
            <a:r>
              <a:rPr lang="en-US" sz="1600" dirty="0">
                <a:solidFill>
                  <a:srgbClr val="FFFFFF"/>
                </a:solidFill>
              </a:rPr>
              <a:t>-</a:t>
            </a:r>
            <a:r>
              <a:rPr lang="en-US" sz="1600" dirty="0" err="1">
                <a:solidFill>
                  <a:srgbClr val="FFFFFF"/>
                </a:solidFill>
              </a:rPr>
              <a:t>syncapp</a:t>
            </a:r>
            <a:r>
              <a:rPr lang="en-US" sz="1600" dirty="0">
                <a:solidFill>
                  <a:srgbClr val="FFFFFF"/>
                </a:solidFill>
              </a:rPr>
              <a:t>-config repo for qa45 env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     from </a:t>
            </a:r>
            <a:r>
              <a:rPr lang="en-US" sz="1600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https://ecommerce-ecom-app-shop-eqa2.services.west.nonprod.wsgc.com/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     to </a:t>
            </a:r>
            <a:r>
              <a:rPr lang="en-US" sz="1600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https://ecommerce-ecom-app-shop-eqa3.services.west.nonprod.wsgc.com/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FFFFFF"/>
                </a:solidFill>
              </a:rPr>
              <a:t>     then the manifest for qa45 also needs to be updated to use eqa3 instance of shop </a:t>
            </a:r>
            <a:r>
              <a:rPr lang="en-US" sz="1600" dirty="0" err="1">
                <a:solidFill>
                  <a:srgbClr val="FFFFFF"/>
                </a:solidFill>
              </a:rPr>
              <a:t>mfe</a:t>
            </a:r>
            <a:endParaRPr lang="en-US" sz="16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Duplicate entry task to update the app </a:t>
            </a:r>
            <a:r>
              <a:rPr lang="en-US" sz="1800" dirty="0" err="1">
                <a:solidFill>
                  <a:srgbClr val="FFFFFF"/>
                </a:solidFill>
              </a:rPr>
              <a:t>url</a:t>
            </a:r>
            <a:r>
              <a:rPr lang="en-US" sz="1800" dirty="0">
                <a:solidFill>
                  <a:srgbClr val="FFFFFF"/>
                </a:solidFill>
              </a:rPr>
              <a:t> properties in the helm config repos as well in manifest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Duplicate entry task to update the app in manifest when updating the app </a:t>
            </a:r>
            <a:r>
              <a:rPr lang="en-US" sz="1800" dirty="0" err="1">
                <a:solidFill>
                  <a:srgbClr val="FFFFFF"/>
                </a:solidFill>
              </a:rPr>
              <a:t>url</a:t>
            </a:r>
            <a:r>
              <a:rPr lang="en-US" sz="1800" dirty="0">
                <a:solidFill>
                  <a:srgbClr val="FFFFFF"/>
                </a:solidFill>
              </a:rPr>
              <a:t> setting using </a:t>
            </a:r>
            <a:r>
              <a:rPr lang="en-US" sz="1800" dirty="0" err="1">
                <a:solidFill>
                  <a:srgbClr val="FFFFFF"/>
                </a:solidFill>
              </a:rPr>
              <a:t>adhoc</a:t>
            </a:r>
            <a:r>
              <a:rPr lang="en-US" sz="1800" dirty="0">
                <a:solidFill>
                  <a:srgbClr val="FFFFFF"/>
                </a:solidFill>
              </a:rPr>
              <a:t>-app-settings job</a:t>
            </a:r>
          </a:p>
          <a:p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If using an ephemeral instance of a service, comment out the service from manifest (Manifest does not maintain ephemeral instances)</a:t>
            </a:r>
          </a:p>
        </p:txBody>
      </p:sp>
    </p:spTree>
    <p:extLst>
      <p:ext uri="{BB962C8B-B14F-4D97-AF65-F5344CB8AC3E}">
        <p14:creationId xmlns:p14="http://schemas.microsoft.com/office/powerpoint/2010/main" val="289746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Error Handling – Config Drift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Config drift checks for the resource if it’s changed outside of the manifest process and fails the build.</a:t>
            </a:r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F7E9621E-A60B-8A85-A4B6-0A13CA9A4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484" y="2528239"/>
            <a:ext cx="5939195" cy="204165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C90674E-0232-DEB7-F0A1-BFE8094A7D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485" y="4747150"/>
            <a:ext cx="5954272" cy="150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37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Error Handling – Config Drift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A drift can be resolved in the below two ways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</a:rPr>
              <a:t>Revert the changes which were performed outside of the manifest manually to match what’s there in the manifest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>
                <a:solidFill>
                  <a:srgbClr val="FFFFFF"/>
                </a:solidFill>
              </a:rPr>
              <a:t>Use the manifest manual deployer job to overwrite the changes on the infrastructure with the manifest. This is a two-step process</a:t>
            </a:r>
          </a:p>
          <a:p>
            <a:pPr marL="914400" lvl="1" indent="-457200">
              <a:buFont typeface="+mj-lt"/>
              <a:buAutoNum type="romanLcPeriod"/>
            </a:pPr>
            <a:r>
              <a:rPr lang="en-US" sz="1600" dirty="0">
                <a:solidFill>
                  <a:srgbClr val="FFFFFF"/>
                </a:solidFill>
              </a:rPr>
              <a:t>Run the manifest manual </a:t>
            </a:r>
            <a:r>
              <a:rPr lang="en-US" sz="1600" dirty="0">
                <a:solidFill>
                  <a:srgbClr val="FFFFFF"/>
                </a:solidFill>
                <a:hlinkClick r:id="rId2"/>
              </a:rPr>
              <a:t>deployer job</a:t>
            </a:r>
            <a:r>
              <a:rPr lang="en-US" sz="1600" dirty="0">
                <a:solidFill>
                  <a:srgbClr val="FFFFFF"/>
                </a:solidFill>
              </a:rPr>
              <a:t> to deploy the application which has a drift. It will overwrite with what’s there in manifest</a:t>
            </a:r>
          </a:p>
          <a:p>
            <a:pPr marL="914400" lvl="1" indent="-457200">
              <a:buFont typeface="+mj-lt"/>
              <a:buAutoNum type="romanLcPeriod"/>
            </a:pPr>
            <a:r>
              <a:rPr lang="en-US" sz="1600" dirty="0">
                <a:solidFill>
                  <a:srgbClr val="FFFFFF"/>
                </a:solidFill>
              </a:rPr>
              <a:t>Re-run your PR </a:t>
            </a:r>
            <a:r>
              <a:rPr lang="en-US" sz="1600" dirty="0" err="1">
                <a:solidFill>
                  <a:srgbClr val="FFFFFF"/>
                </a:solidFill>
              </a:rPr>
              <a:t>jenkins</a:t>
            </a:r>
            <a:r>
              <a:rPr lang="en-US" sz="1600" dirty="0">
                <a:solidFill>
                  <a:srgbClr val="FFFFFF"/>
                </a:solidFill>
              </a:rPr>
              <a:t> job and it should see no conflict anymore.</a:t>
            </a:r>
          </a:p>
        </p:txBody>
      </p:sp>
    </p:spTree>
    <p:extLst>
      <p:ext uri="{BB962C8B-B14F-4D97-AF65-F5344CB8AC3E}">
        <p14:creationId xmlns:p14="http://schemas.microsoft.com/office/powerpoint/2010/main" val="1893385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Error Handling – Other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Race Conditions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A PR should only include a single manifest env updates.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More than one env update in a single PR will fail the build.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Other failures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Network hiccups/Jenkins restart/Intermittent Issues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Try building the PR again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For bedrock release build, use the manifest deployer to trigger the build for your env</a:t>
            </a: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7570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Confluence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  <a:hlinkClick r:id="rId2"/>
              </a:rPr>
              <a:t>https://confluence.wsgc.com/display/TAH/Manifest+Config+Drift</a:t>
            </a: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   Tracks and provides info on the config drift for all env on a scheduled basis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  <a:hlinkClick r:id="rId3"/>
              </a:rPr>
              <a:t>https://confluence.wsgc.com/display/ES/QA+Deployment+Matrix</a:t>
            </a: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   This page in addition to maintaining the DP information about all env, now also maintains which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   env are being served by manifest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8810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get help &amp; 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To get help	</a:t>
            </a:r>
          </a:p>
          <a:p>
            <a:pPr lvl="1"/>
            <a:r>
              <a:rPr lang="en-US" sz="1600" dirty="0"/>
              <a:t>#</a:t>
            </a:r>
            <a:r>
              <a:rPr lang="en-US" sz="1600" dirty="0" err="1"/>
              <a:t>prj</a:t>
            </a:r>
            <a:r>
              <a:rPr lang="en-US" sz="1600" dirty="0"/>
              <a:t>-</a:t>
            </a:r>
            <a:r>
              <a:rPr lang="en-US" sz="1600" dirty="0" err="1"/>
              <a:t>ecom</a:t>
            </a:r>
            <a:r>
              <a:rPr lang="en-US" sz="1600" dirty="0"/>
              <a:t>-env-manifest, Mead</a:t>
            </a:r>
          </a:p>
          <a:p>
            <a:pPr lvl="1"/>
            <a:r>
              <a:rPr lang="en-US" sz="1600" dirty="0"/>
              <a:t>Weekly open clinic</a:t>
            </a: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Useful Links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eCom</a:t>
            </a:r>
            <a:r>
              <a:rPr lang="en-US" sz="1600" dirty="0">
                <a:solidFill>
                  <a:srgbClr val="FFFFFF"/>
                </a:solidFill>
              </a:rPr>
              <a:t> Manifest User Guide: </a:t>
            </a:r>
            <a:r>
              <a:rPr lang="en-US" sz="1600" dirty="0">
                <a:solidFill>
                  <a:srgbClr val="FFFFF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https://confluence.wsgc.com/display/TAH/Manifest+User+guide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Manifest repo: </a:t>
            </a:r>
            <a:r>
              <a:rPr lang="en-US" sz="1600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https://github.wsgc.com/eCommerce-DevOps/env-manifest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Manual Deployer: </a:t>
            </a:r>
            <a:r>
              <a:rPr lang="en-US" sz="1600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https://ecombuild.wsgc.com/jenkins/job/trigger-ManifestDeployer/</a:t>
            </a:r>
            <a:endParaRPr lang="en-US" sz="16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983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7C9D0-B6B7-BAF1-A189-13C69F921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6437700" cy="2611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03391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214708-2536-F315-E77E-1093F2D93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9FC13-7215-AAEC-7671-F6B86DEFE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r>
              <a:rPr lang="en-US" sz="2200" dirty="0"/>
              <a:t>What Manifest does</a:t>
            </a:r>
          </a:p>
          <a:p>
            <a:r>
              <a:rPr lang="en-US" sz="2200" dirty="0"/>
              <a:t>How to use it</a:t>
            </a:r>
          </a:p>
          <a:p>
            <a:r>
              <a:rPr lang="en-US" sz="2200" dirty="0"/>
              <a:t>Error Handling</a:t>
            </a:r>
          </a:p>
          <a:p>
            <a:r>
              <a:rPr lang="en-US" sz="2200" dirty="0"/>
              <a:t>How to get help</a:t>
            </a:r>
          </a:p>
        </p:txBody>
      </p:sp>
    </p:spTree>
    <p:extLst>
      <p:ext uri="{BB962C8B-B14F-4D97-AF65-F5344CB8AC3E}">
        <p14:creationId xmlns:p14="http://schemas.microsoft.com/office/powerpoint/2010/main" val="1139841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What manifest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Services manifest describes an env with all the services the env is using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Source of truth for software artifact versions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Deploy all of the services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On manifest update, deploy the updates to the env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Services supported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Helm Packaging service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Legacy helm packaging service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VM based service</a:t>
            </a:r>
          </a:p>
        </p:txBody>
      </p:sp>
    </p:spTree>
    <p:extLst>
      <p:ext uri="{BB962C8B-B14F-4D97-AF65-F5344CB8AC3E}">
        <p14:creationId xmlns:p14="http://schemas.microsoft.com/office/powerpoint/2010/main" val="1791639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Non shared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Each env has its own manifest file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Manifest defines two types of services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Non shared service (Each env has its own instance)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Shared service (Shared by multiple env)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For non-shared service, env manifest itself is the owner of the service and defines its definition such as the app version, packaging details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Snippet from </a:t>
            </a:r>
            <a:r>
              <a:rPr lang="en-US" sz="2000" dirty="0">
                <a:solidFill>
                  <a:srgbClr val="FFFFFF"/>
                </a:solidFill>
                <a:hlinkClick r:id="rId2"/>
              </a:rPr>
              <a:t>qa45 manifest </a:t>
            </a:r>
            <a:r>
              <a:rPr lang="en-US" sz="2000" dirty="0">
                <a:solidFill>
                  <a:srgbClr val="FFFFFF"/>
                </a:solidFill>
              </a:rPr>
              <a:t>for a non-shared service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Picture 4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314722FF-516B-A1E3-2E75-FBFC4CC2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341" y="4860780"/>
            <a:ext cx="6103362" cy="141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86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Shared service (Owner)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47027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For a shared service, env manifest is either the owner of the service or a consumer of the service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Shared service definition in the owner manifest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This is same as defining a non-shared service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Snippet from qa2 services </a:t>
            </a:r>
            <a:r>
              <a:rPr lang="en-US" sz="1600" dirty="0">
                <a:solidFill>
                  <a:srgbClr val="FFFFFF"/>
                </a:solidFill>
                <a:hlinkClick r:id="rId2"/>
              </a:rPr>
              <a:t>manifest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</a:p>
          <a:p>
            <a:pPr lvl="1"/>
            <a:r>
              <a:rPr lang="en-US" sz="1600" dirty="0">
                <a:solidFill>
                  <a:schemeClr val="accent2"/>
                </a:solidFill>
              </a:rPr>
              <a:t>pricing-</a:t>
            </a:r>
            <a:r>
              <a:rPr lang="en-US" sz="1600" dirty="0" err="1">
                <a:solidFill>
                  <a:schemeClr val="accent2"/>
                </a:solidFill>
              </a:rPr>
              <a:t>singleuse</a:t>
            </a:r>
            <a:r>
              <a:rPr lang="en-US" sz="1600" dirty="0">
                <a:solidFill>
                  <a:schemeClr val="accent2"/>
                </a:solidFill>
              </a:rPr>
              <a:t>-batch-generator</a:t>
            </a:r>
            <a:r>
              <a:rPr lang="en-US" sz="1600" dirty="0">
                <a:solidFill>
                  <a:srgbClr val="FFFFFF"/>
                </a:solidFill>
              </a:rPr>
              <a:t> is a shared service with env as qa2</a:t>
            </a: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D249E3-CA00-86B4-0450-13C81434E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376" y="3901993"/>
            <a:ext cx="7772400" cy="180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24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Shared service (Consumer)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525530" cy="4667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Shared service definition in the consumer manifest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Here the manifest is the consumer of the shared service which is defined in the owner manifest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Service is defined in the manifest as </a:t>
            </a:r>
            <a:r>
              <a:rPr lang="en-US" sz="1600" b="1" dirty="0">
                <a:solidFill>
                  <a:schemeClr val="accent5"/>
                </a:solidFill>
              </a:rPr>
              <a:t>type: shared </a:t>
            </a:r>
            <a:r>
              <a:rPr lang="en-US" sz="1600" dirty="0">
                <a:solidFill>
                  <a:srgbClr val="FFFFFF"/>
                </a:solidFill>
              </a:rPr>
              <a:t>along with an additional shared pointer </a:t>
            </a:r>
            <a:r>
              <a:rPr lang="en-US" sz="1600" dirty="0">
                <a:solidFill>
                  <a:schemeClr val="accent5"/>
                </a:solidFill>
              </a:rPr>
              <a:t>shared: &lt;env-pointer&gt;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Snippet from </a:t>
            </a:r>
            <a:r>
              <a:rPr lang="en-US" sz="1600" dirty="0">
                <a:solidFill>
                  <a:srgbClr val="FFFFFF"/>
                </a:solidFill>
                <a:hlinkClick r:id="rId2"/>
              </a:rPr>
              <a:t>qa45 services manifest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chemeClr val="accent2"/>
                </a:solidFill>
              </a:rPr>
              <a:t>pricing-</a:t>
            </a:r>
            <a:r>
              <a:rPr lang="en-US" sz="1600" dirty="0" err="1">
                <a:solidFill>
                  <a:schemeClr val="accent2"/>
                </a:solidFill>
              </a:rPr>
              <a:t>singleuse</a:t>
            </a:r>
            <a:r>
              <a:rPr lang="en-US" sz="1600" dirty="0">
                <a:solidFill>
                  <a:schemeClr val="accent2"/>
                </a:solidFill>
              </a:rPr>
              <a:t>-batch-generator</a:t>
            </a:r>
            <a:r>
              <a:rPr lang="en-US" sz="1600" dirty="0">
                <a:solidFill>
                  <a:srgbClr val="FFFFFF"/>
                </a:solidFill>
              </a:rPr>
              <a:t> as an example of a shared service consumed by qa45 env and is defined in qa2 env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The shared</a:t>
            </a:r>
            <a:r>
              <a:rPr lang="en-US" sz="1600" dirty="0">
                <a:solidFill>
                  <a:schemeClr val="accent5"/>
                </a:solidFill>
              </a:rPr>
              <a:t>: qa2-shared </a:t>
            </a:r>
            <a:r>
              <a:rPr lang="en-US" sz="1600" dirty="0">
                <a:solidFill>
                  <a:srgbClr val="FFFFFF"/>
                </a:solidFill>
              </a:rPr>
              <a:t>is a pointer to look for the owner manifest env in the shared registry</a:t>
            </a: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C942F7F-7557-8FC0-424A-163CC3920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3730" y="1825624"/>
            <a:ext cx="5115698" cy="466724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Shared registry</a:t>
            </a:r>
          </a:p>
          <a:p>
            <a:pPr lvl="1"/>
            <a:r>
              <a:rPr lang="en-US" sz="1600" dirty="0"/>
              <a:t>Snippet from </a:t>
            </a:r>
            <a:r>
              <a:rPr lang="en-US" sz="1600" dirty="0">
                <a:hlinkClick r:id="rId3"/>
              </a:rPr>
              <a:t>shared registry </a:t>
            </a:r>
            <a:r>
              <a:rPr lang="en-US" sz="1600" dirty="0">
                <a:solidFill>
                  <a:schemeClr val="accent5"/>
                </a:solidFill>
              </a:rPr>
              <a:t>qa2-shared</a:t>
            </a:r>
            <a:r>
              <a:rPr lang="en-US" sz="1600" dirty="0"/>
              <a:t> pointer for pricing-</a:t>
            </a:r>
            <a:r>
              <a:rPr lang="en-US" sz="1600" dirty="0" err="1"/>
              <a:t>singleuse</a:t>
            </a:r>
            <a:r>
              <a:rPr lang="en-US" sz="1600" dirty="0"/>
              <a:t>-</a:t>
            </a:r>
            <a:r>
              <a:rPr lang="en-US" sz="1600" dirty="0" err="1"/>
              <a:t>bactch</a:t>
            </a:r>
            <a:r>
              <a:rPr lang="en-US" sz="1600" dirty="0"/>
              <a:t>-generator</a:t>
            </a:r>
          </a:p>
          <a:p>
            <a:pPr lvl="1"/>
            <a:r>
              <a:rPr lang="en-US" sz="1600" dirty="0">
                <a:solidFill>
                  <a:schemeClr val="accent5"/>
                </a:solidFill>
              </a:rPr>
              <a:t>manifest</a:t>
            </a:r>
            <a:r>
              <a:rPr lang="en-US" sz="1600" dirty="0"/>
              <a:t> field indicates the owner manifest file name</a:t>
            </a:r>
          </a:p>
          <a:p>
            <a:pPr lvl="1"/>
            <a:r>
              <a:rPr lang="en-US" sz="1600" dirty="0">
                <a:solidFill>
                  <a:schemeClr val="accent5"/>
                </a:solidFill>
              </a:rPr>
              <a:t>env</a:t>
            </a:r>
            <a:r>
              <a:rPr lang="en-US" sz="1600" dirty="0"/>
              <a:t> field indicates the env name of the service in the owner manifest</a:t>
            </a:r>
          </a:p>
          <a:p>
            <a:pPr lvl="1"/>
            <a:r>
              <a:rPr lang="en-US" sz="1600" dirty="0">
                <a:solidFill>
                  <a:schemeClr val="accent5"/>
                </a:solidFill>
              </a:rPr>
              <a:t>target</a:t>
            </a:r>
            <a:r>
              <a:rPr lang="en-US" sz="1600" dirty="0"/>
              <a:t> field indicates the name of the service in the owner manifest</a:t>
            </a:r>
          </a:p>
          <a:p>
            <a:pPr lvl="1"/>
            <a:endParaRPr lang="en-US" sz="1600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74065B1-2AA3-3F80-7F5E-FBE633DE5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431" y="5063204"/>
            <a:ext cx="4576979" cy="1269986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8FDBE84-255D-C3A8-489A-5E9888901A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7441" y="4240113"/>
            <a:ext cx="2755076" cy="2037920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C0F02A5-E491-CDAF-12B4-B9BB9AD051CE}"/>
              </a:ext>
            </a:extLst>
          </p:cNvPr>
          <p:cNvSpPr/>
          <p:nvPr/>
        </p:nvSpPr>
        <p:spPr>
          <a:xfrm>
            <a:off x="7270043" y="5621867"/>
            <a:ext cx="2393245" cy="63142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91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How to use it – Update manifest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Fork and clone the env-manifest repo for your team org if not already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Update the manifest file with changes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Example – new version of service, new branch to use for a service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Submit PR to bedrock release branch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Approval requirements for shared service updates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On PR merge, changes are applied to the env</a:t>
            </a:r>
          </a:p>
          <a:p>
            <a:pPr marL="457200" lvl="1" indent="0"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977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it – Planning vs Applying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0133"/>
            <a:ext cx="10515600" cy="4686830"/>
          </a:xfrm>
        </p:spPr>
        <p:txBody>
          <a:bodyPr>
            <a:normAutofit/>
          </a:bodyPr>
          <a:lstStyle/>
          <a:p>
            <a:pPr lvl="1"/>
            <a:r>
              <a:rPr lang="en-US" sz="1600" dirty="0"/>
              <a:t>On submitting PR, the Jenkins build gets you planning information saying what’s going to be changed</a:t>
            </a:r>
          </a:p>
        </p:txBody>
      </p:sp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0786E8D-091A-B252-9952-99F1F2594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8" y="2043374"/>
            <a:ext cx="6390446" cy="3894581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4C46C148-35CD-F70B-ED46-B07D83A373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361" y="2923823"/>
            <a:ext cx="4994322" cy="3093156"/>
          </a:xfrm>
          <a:prstGeom prst="rect">
            <a:avLst/>
          </a:prstGeom>
        </p:spPr>
      </p:pic>
      <p:pic>
        <p:nvPicPr>
          <p:cNvPr id="23" name="Picture 22" descr="Timeline&#10;&#10;Description automatically generated">
            <a:extLst>
              <a:ext uri="{FF2B5EF4-FFF2-40B4-BE49-F238E27FC236}">
                <a16:creationId xmlns:a16="http://schemas.microsoft.com/office/drawing/2014/main" id="{794602D8-AD5B-87D6-CB01-3E5FF7B17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360" y="2043342"/>
            <a:ext cx="4994322" cy="62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81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93BC-2043-EF35-46E4-AD5FC8B18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it – Planning vs Applying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5CCFF-40C1-7220-953B-D48E427AF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668" y="1497152"/>
            <a:ext cx="10515600" cy="5072324"/>
          </a:xfrm>
        </p:spPr>
        <p:txBody>
          <a:bodyPr>
            <a:normAutofit/>
          </a:bodyPr>
          <a:lstStyle/>
          <a:p>
            <a:pPr lvl="1"/>
            <a:r>
              <a:rPr lang="en-US" sz="1600" dirty="0"/>
              <a:t>On PR merge, the Jenkins build will apply those changes to the infrastructure</a:t>
            </a:r>
          </a:p>
        </p:txBody>
      </p:sp>
      <p:pic>
        <p:nvPicPr>
          <p:cNvPr id="27" name="Picture 2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45A2F0F-E84D-49D9-94BC-C64D103F1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8219" y="1988271"/>
            <a:ext cx="7228814" cy="448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326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10170</TotalTime>
  <Words>1066</Words>
  <Application>Microsoft Macintosh PowerPoint</Application>
  <PresentationFormat>Widescreen</PresentationFormat>
  <Paragraphs>110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Welcome to eCom Manifest</vt:lpstr>
      <vt:lpstr>Agenda</vt:lpstr>
      <vt:lpstr>What manifest does</vt:lpstr>
      <vt:lpstr>How to use it – Non shared service</vt:lpstr>
      <vt:lpstr>How to use it – Shared service (Owner)</vt:lpstr>
      <vt:lpstr>How to use it – Shared service (Consumer)</vt:lpstr>
      <vt:lpstr>How to use it – Update manifest</vt:lpstr>
      <vt:lpstr>How to use it – Planning vs Applying</vt:lpstr>
      <vt:lpstr>How to use it – Planning vs Applying</vt:lpstr>
      <vt:lpstr>How to use it – Manual Deployment</vt:lpstr>
      <vt:lpstr>How to use it – What to stop doing </vt:lpstr>
      <vt:lpstr>How to use it – What to continue doing</vt:lpstr>
      <vt:lpstr>Error Handling – Config Drift</vt:lpstr>
      <vt:lpstr>Error Handling – Config Drift</vt:lpstr>
      <vt:lpstr>Error Handling – Other errors</vt:lpstr>
      <vt:lpstr>Confluence resources</vt:lpstr>
      <vt:lpstr>How to get help &amp; Useful links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eCom Manifest</dc:title>
  <dc:creator>Josh Cox</dc:creator>
  <cp:lastModifiedBy>Ishan Fulia</cp:lastModifiedBy>
  <cp:revision>55</cp:revision>
  <dcterms:created xsi:type="dcterms:W3CDTF">2022-11-10T18:02:11Z</dcterms:created>
  <dcterms:modified xsi:type="dcterms:W3CDTF">2022-11-22T10:34:42Z</dcterms:modified>
</cp:coreProperties>
</file>

<file path=docProps/thumbnail.jpeg>
</file>